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322" r:id="rId4"/>
    <p:sldId id="258" r:id="rId5"/>
    <p:sldId id="259" r:id="rId6"/>
    <p:sldId id="260" r:id="rId7"/>
    <p:sldId id="323" r:id="rId8"/>
    <p:sldId id="324" r:id="rId9"/>
    <p:sldId id="325" r:id="rId10"/>
    <p:sldId id="261" r:id="rId11"/>
    <p:sldId id="262" r:id="rId12"/>
    <p:sldId id="263" r:id="rId13"/>
    <p:sldId id="316" r:id="rId14"/>
    <p:sldId id="264" r:id="rId15"/>
    <p:sldId id="267" r:id="rId16"/>
    <p:sldId id="268" r:id="rId17"/>
    <p:sldId id="270" r:id="rId18"/>
    <p:sldId id="272" r:id="rId19"/>
    <p:sldId id="273" r:id="rId20"/>
    <p:sldId id="271" r:id="rId21"/>
    <p:sldId id="269" r:id="rId22"/>
    <p:sldId id="274" r:id="rId23"/>
    <p:sldId id="275" r:id="rId24"/>
    <p:sldId id="276" r:id="rId25"/>
    <p:sldId id="277" r:id="rId26"/>
    <p:sldId id="278" r:id="rId27"/>
    <p:sldId id="326" r:id="rId28"/>
    <p:sldId id="280" r:id="rId29"/>
    <p:sldId id="328" r:id="rId30"/>
    <p:sldId id="329" r:id="rId31"/>
    <p:sldId id="331" r:id="rId32"/>
    <p:sldId id="333" r:id="rId33"/>
    <p:sldId id="334" r:id="rId34"/>
    <p:sldId id="335" r:id="rId35"/>
    <p:sldId id="336" r:id="rId36"/>
    <p:sldId id="337" r:id="rId37"/>
    <p:sldId id="313" r:id="rId38"/>
    <p:sldId id="314" r:id="rId39"/>
    <p:sldId id="315" r:id="rId40"/>
    <p:sldId id="317" r:id="rId41"/>
    <p:sldId id="319" r:id="rId42"/>
    <p:sldId id="318" r:id="rId43"/>
    <p:sldId id="338" r:id="rId44"/>
    <p:sldId id="320" r:id="rId45"/>
    <p:sldId id="281" r:id="rId46"/>
    <p:sldId id="282" r:id="rId47"/>
    <p:sldId id="340" r:id="rId48"/>
    <p:sldId id="285" r:id="rId49"/>
    <p:sldId id="283" r:id="rId50"/>
    <p:sldId id="286" r:id="rId51"/>
    <p:sldId id="284" r:id="rId52"/>
    <p:sldId id="287" r:id="rId53"/>
    <p:sldId id="288" r:id="rId54"/>
    <p:sldId id="289" r:id="rId55"/>
    <p:sldId id="290" r:id="rId56"/>
    <p:sldId id="291" r:id="rId57"/>
    <p:sldId id="350" r:id="rId58"/>
    <p:sldId id="292" r:id="rId59"/>
    <p:sldId id="293" r:id="rId60"/>
    <p:sldId id="294" r:id="rId61"/>
    <p:sldId id="296" r:id="rId62"/>
    <p:sldId id="295" r:id="rId63"/>
    <p:sldId id="297" r:id="rId64"/>
    <p:sldId id="298" r:id="rId65"/>
    <p:sldId id="299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47" r:id="rId75"/>
    <p:sldId id="348" r:id="rId76"/>
    <p:sldId id="349" r:id="rId77"/>
    <p:sldId id="346" r:id="rId78"/>
    <p:sldId id="339" r:id="rId79"/>
    <p:sldId id="309" r:id="rId80"/>
    <p:sldId id="310" r:id="rId81"/>
    <p:sldId id="312" r:id="rId82"/>
    <p:sldId id="343" r:id="rId83"/>
    <p:sldId id="341" r:id="rId84"/>
    <p:sldId id="342" r:id="rId85"/>
    <p:sldId id="327" r:id="rId86"/>
    <p:sldId id="321" r:id="rId87"/>
    <p:sldId id="345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9AC"/>
    <a:srgbClr val="414042"/>
    <a:srgbClr val="64B5F6"/>
    <a:srgbClr val="2196F3"/>
    <a:srgbClr val="8BC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14"/>
  </p:normalViewPr>
  <p:slideViewPr>
    <p:cSldViewPr snapToGrid="0" snapToObjects="1">
      <p:cViewPr>
        <p:scale>
          <a:sx n="100" d="100"/>
          <a:sy n="100" d="100"/>
        </p:scale>
        <p:origin x="2424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EB53E-DEF2-4E48-A107-DD6CE61BE572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7148-01FF-F24E-90F4-EEBEC8186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3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0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6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4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5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9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3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52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7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0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5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9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7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92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08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2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71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3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0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1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4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69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23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92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6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61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4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88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5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95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15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4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14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21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57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27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4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7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5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541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72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36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320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5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13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1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698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710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4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79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1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701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17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531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88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1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1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24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804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19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97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052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60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424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04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24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2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52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is it </a:t>
            </a:r>
            <a:r>
              <a:rPr lang="en-US" b="1" dirty="0" smtClean="0"/>
              <a:t>only</a:t>
            </a:r>
            <a:r>
              <a:rPr lang="en-US" b="0" dirty="0" smtClean="0"/>
              <a:t> store 3 that shows 28,</a:t>
            </a:r>
            <a:r>
              <a:rPr lang="en-US" b="0" baseline="0" dirty="0" smtClean="0"/>
              <a:t> or do all stores show 28?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Is it </a:t>
            </a:r>
            <a:r>
              <a:rPr lang="en-US" b="1" baseline="0" dirty="0" smtClean="0"/>
              <a:t>always</a:t>
            </a:r>
            <a:r>
              <a:rPr lang="en-US" b="0" baseline="0" dirty="0" smtClean="0"/>
              <a:t> store 28 that shows, or does it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08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69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097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265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372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82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83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154" y="1837555"/>
            <a:ext cx="8756916" cy="1752600"/>
          </a:xfrm>
        </p:spPr>
        <p:txBody>
          <a:bodyPr>
            <a:noAutofit/>
          </a:bodyPr>
          <a:lstStyle>
            <a:lvl1pPr marL="0" indent="0" algn="ctr">
              <a:buNone/>
              <a:defRPr sz="7200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[PRESENTATION]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61835" y="4217896"/>
            <a:ext cx="5006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0" i="0" spc="600" dirty="0" smtClean="0">
                <a:latin typeface="Futura Hv BT"/>
                <a:cs typeface="Futura Hv BT"/>
              </a:rPr>
              <a:t>NATE TAYLOR</a:t>
            </a:r>
            <a:endParaRPr lang="en-US" sz="4800" b="0" i="0" spc="600" dirty="0">
              <a:latin typeface="Futura Hv BT"/>
              <a:cs typeface="Futura Hv B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41755" y="4997496"/>
            <a:ext cx="500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spc="0" dirty="0" smtClean="0">
                <a:solidFill>
                  <a:srgbClr val="A7A9AC"/>
                </a:solidFill>
                <a:latin typeface="Futura Hv BT"/>
                <a:cs typeface="Futura Hv BT"/>
              </a:rPr>
              <a:t>Developer</a:t>
            </a:r>
            <a:r>
              <a:rPr lang="en-US" sz="2400" b="0" i="0" spc="0" baseline="0" dirty="0" smtClean="0">
                <a:solidFill>
                  <a:srgbClr val="A7A9AC"/>
                </a:solidFill>
                <a:latin typeface="Futura Hv BT"/>
                <a:cs typeface="Futura Hv BT"/>
              </a:rPr>
              <a:t> | </a:t>
            </a:r>
            <a:r>
              <a:rPr lang="en-US" sz="2400" b="0" i="0" spc="0" dirty="0" smtClean="0">
                <a:solidFill>
                  <a:srgbClr val="A7A9AC"/>
                </a:solidFill>
                <a:latin typeface="Futura Hv BT"/>
                <a:cs typeface="Futura Hv BT"/>
              </a:rPr>
              <a:t>Conference Speaker</a:t>
            </a:r>
            <a:endParaRPr lang="en-US" sz="2400" b="0" i="0" spc="0" dirty="0">
              <a:solidFill>
                <a:srgbClr val="A7A9AC"/>
              </a:solidFill>
              <a:latin typeface="Futura Hv BT"/>
              <a:cs typeface="Futura Hv B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936400" y="4217896"/>
            <a:ext cx="5268261" cy="1419031"/>
          </a:xfrm>
          <a:prstGeom prst="rect">
            <a:avLst/>
          </a:prstGeom>
          <a:noFill/>
          <a:ln w="12700">
            <a:solidFill>
              <a:srgbClr val="A7A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61" y="6264668"/>
            <a:ext cx="1484376" cy="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572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Futura Medium" charset="0"/>
                <a:ea typeface="Futura Medium" charset="0"/>
                <a:cs typeface="Futura Medium" charset="0"/>
              </a:rPr>
              <a:t>THING 1</a:t>
            </a:r>
            <a:endParaRPr lang="en-US" sz="2800" dirty="0">
              <a:solidFill>
                <a:schemeClr val="accent5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9436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THING 3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2004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THING 2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591056" y="1660430"/>
            <a:ext cx="5961888" cy="445312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7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lor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641" y="393290"/>
            <a:ext cx="8229600" cy="5843609"/>
          </a:xfrm>
        </p:spPr>
        <p:txBody>
          <a:bodyPr/>
          <a:lstStyle>
            <a:lvl1pPr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break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@taylonr          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932423" y="4584176"/>
            <a:ext cx="5268261" cy="1419031"/>
            <a:chOff x="1936400" y="4217896"/>
            <a:chExt cx="5268261" cy="1419031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2061835" y="4217896"/>
              <a:ext cx="50064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0" i="0" spc="600" dirty="0" smtClean="0">
                  <a:solidFill>
                    <a:schemeClr val="bg1"/>
                  </a:solidFill>
                  <a:latin typeface="Futura Hv BT"/>
                  <a:cs typeface="Futura Hv BT"/>
                </a:rPr>
                <a:t>NATE TAYLOR</a:t>
              </a:r>
              <a:endParaRPr lang="en-US" sz="4800" b="0" i="0" spc="600" dirty="0">
                <a:solidFill>
                  <a:schemeClr val="bg1"/>
                </a:solidFill>
                <a:latin typeface="Futura Hv BT"/>
                <a:cs typeface="Futura Hv BT"/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041755" y="4997496"/>
              <a:ext cx="5003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i="0" spc="0" dirty="0" smtClean="0">
                  <a:solidFill>
                    <a:schemeClr val="bg1"/>
                  </a:solidFill>
                  <a:latin typeface="Futura Hv BT"/>
                  <a:cs typeface="Futura Hv BT"/>
                </a:rPr>
                <a:t>@</a:t>
              </a:r>
              <a:r>
                <a:rPr lang="en-US" sz="2400" b="0" i="0" spc="0" dirty="0" err="1" smtClean="0">
                  <a:solidFill>
                    <a:schemeClr val="bg1"/>
                  </a:solidFill>
                  <a:latin typeface="Futura Hv BT"/>
                  <a:cs typeface="Futura Hv BT"/>
                </a:rPr>
                <a:t>taylonr</a:t>
              </a:r>
              <a:r>
                <a:rPr lang="en-US" sz="2400" b="0" i="0" spc="0" baseline="0" dirty="0" smtClean="0">
                  <a:solidFill>
                    <a:schemeClr val="bg1"/>
                  </a:solidFill>
                  <a:latin typeface="Futura Hv BT"/>
                  <a:cs typeface="Futura Hv BT"/>
                </a:rPr>
                <a:t>| </a:t>
              </a:r>
              <a:r>
                <a:rPr lang="en-US" sz="2400" b="0" i="0" spc="0" dirty="0" err="1" smtClean="0">
                  <a:solidFill>
                    <a:schemeClr val="bg1"/>
                  </a:solidFill>
                  <a:latin typeface="Futura Hv BT"/>
                  <a:cs typeface="Futura Hv BT"/>
                </a:rPr>
                <a:t>taylonr@gmail.com</a:t>
              </a:r>
              <a:endParaRPr lang="en-US" sz="2400" b="0" i="0" spc="0" dirty="0">
                <a:solidFill>
                  <a:schemeClr val="bg1"/>
                </a:solidFill>
                <a:latin typeface="Futura Hv BT"/>
                <a:cs typeface="Futura Hv BT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936400" y="4217896"/>
              <a:ext cx="5268261" cy="1419031"/>
            </a:xfrm>
            <a:prstGeom prst="rect">
              <a:avLst/>
            </a:prstGeom>
            <a:noFill/>
            <a:ln w="12700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1807886" y="2700635"/>
            <a:ext cx="5462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spc="600" dirty="0" smtClean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THANK </a:t>
            </a:r>
            <a:r>
              <a:rPr lang="en-US" sz="5400" b="1" i="0" spc="600" dirty="0" smtClean="0">
                <a:solidFill>
                  <a:schemeClr val="accent6"/>
                </a:solidFill>
                <a:latin typeface="Futura" charset="0"/>
                <a:ea typeface="Futura" charset="0"/>
                <a:cs typeface="Futura" charset="0"/>
              </a:rPr>
              <a:t>YOU</a:t>
            </a:r>
            <a:endParaRPr lang="en-US" sz="5400" b="1" i="0" spc="600" dirty="0">
              <a:solidFill>
                <a:schemeClr val="accent6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84" y="6356350"/>
            <a:ext cx="1484376" cy="316992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Section Break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641" y="2493345"/>
            <a:ext cx="8229600" cy="1143000"/>
          </a:xfrm>
        </p:spPr>
        <p:txBody>
          <a:bodyPr/>
          <a:lstStyle>
            <a:lvl1pPr>
              <a:defRPr spc="6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BREAK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@taylonr          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3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ght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641" y="2493345"/>
            <a:ext cx="8229600" cy="1143000"/>
          </a:xfrm>
        </p:spPr>
        <p:txBody>
          <a:bodyPr/>
          <a:lstStyle>
            <a:lvl1pPr>
              <a:defRPr spc="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BREAK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@taylonr          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81350"/>
            <a:ext cx="8229600" cy="495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81350"/>
            <a:ext cx="8229600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Futura Hv BT"/>
                <a:cs typeface="Futura Hv B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1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7316"/>
            <a:ext cx="8229600" cy="59688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514037" cy="4525963"/>
          </a:xfrm>
        </p:spPr>
        <p:txBody>
          <a:bodyPr/>
          <a:lstStyle>
            <a:lvl1pPr>
              <a:defRPr sz="2800"/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3259409" y="1595800"/>
            <a:ext cx="25140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6172763" y="1595800"/>
            <a:ext cx="25140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9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Nate Taylor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2" r:id="rId3"/>
    <p:sldLayoutId id="2147483663" r:id="rId4"/>
    <p:sldLayoutId id="2147483664" r:id="rId5"/>
    <p:sldLayoutId id="2147483650" r:id="rId6"/>
    <p:sldLayoutId id="2147483671" r:id="rId7"/>
    <p:sldLayoutId id="2147483652" r:id="rId8"/>
    <p:sldLayoutId id="2147483658" r:id="rId9"/>
    <p:sldLayoutId id="2147483654" r:id="rId10"/>
    <p:sldLayoutId id="2147483670" r:id="rId11"/>
    <p:sldLayoutId id="2147483661" r:id="rId12"/>
    <p:sldLayoutId id="2147483667" r:id="rId13"/>
    <p:sldLayoutId id="2147483669" r:id="rId14"/>
    <p:sldLayoutId id="2147483672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Futura Hv BT"/>
          <a:ea typeface="+mj-ea"/>
          <a:cs typeface="Futura Hv B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Futura Hv BT"/>
          <a:ea typeface="+mn-ea"/>
          <a:cs typeface="Futura Hv B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Futura Hv BT"/>
          <a:ea typeface="+mn-ea"/>
          <a:cs typeface="Futura Hv B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Futura Hv BT"/>
          <a:ea typeface="+mn-ea"/>
          <a:cs typeface="Futura Hv B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Futura Hv BT"/>
          <a:ea typeface="+mn-ea"/>
          <a:cs typeface="Futura Hv B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/>
          </a:solidFill>
          <a:latin typeface="Futura Hv BT"/>
          <a:ea typeface="+mn-ea"/>
          <a:cs typeface="Futura Hv B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60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7200" y="123396"/>
            <a:ext cx="8229599" cy="3466759"/>
          </a:xfrm>
        </p:spPr>
        <p:txBody>
          <a:bodyPr>
            <a:norm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EVERYTHING </a:t>
            </a:r>
            <a:r>
              <a:rPr lang="en-US" sz="4000" dirty="0" smtClean="0"/>
              <a:t>I NEED TO KNOW ABOUT DEBUGGING I LEARNED IN ELEMENTARY PHYSICS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3312327" y="332968"/>
            <a:ext cx="2519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#</a:t>
            </a:r>
            <a:r>
              <a:rPr lang="en-US" sz="2000" dirty="0" err="1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DebuggingPhysics</a:t>
            </a:r>
            <a:r>
              <a:rPr 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LOOKED LIKE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912461"/>
            <a:ext cx="5852160" cy="39014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7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FELT LIKE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775301"/>
            <a:ext cx="5852160" cy="417576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STEPS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57200" y="1302679"/>
            <a:ext cx="4114800" cy="251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Labeled Diagram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572000" y="3817281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Starting Equation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4572000" y="1302679"/>
            <a:ext cx="41148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457200" y="3813749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Unknown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958"/>
            <a:ext cx="8229600" cy="1070084"/>
          </a:xfrm>
        </p:spPr>
        <p:txBody>
          <a:bodyPr>
            <a:normAutofit/>
          </a:bodyPr>
          <a:lstStyle/>
          <a:p>
            <a:r>
              <a:rPr lang="en-US" dirty="0" smtClean="0"/>
              <a:t>The steps moved the problem from </a:t>
            </a:r>
            <a:r>
              <a:rPr lang="en-US" dirty="0" smtClean="0">
                <a:solidFill>
                  <a:schemeClr val="accent2"/>
                </a:solidFill>
              </a:rPr>
              <a:t>impossible</a:t>
            </a:r>
            <a:r>
              <a:rPr lang="en-US" dirty="0" smtClean="0"/>
              <a:t>, to </a:t>
            </a:r>
            <a:r>
              <a:rPr lang="en-US" dirty="0" smtClean="0">
                <a:solidFill>
                  <a:schemeClr val="accent2"/>
                </a:solidFill>
              </a:rPr>
              <a:t>achievable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airplane accelerates down a runway at 3.20 </a:t>
            </a:r>
            <a:r>
              <a:rPr lang="en-US" dirty="0" smtClean="0"/>
              <a:t>m/s^2 </a:t>
            </a:r>
            <a:r>
              <a:rPr lang="en-US" dirty="0"/>
              <a:t>for </a:t>
            </a:r>
            <a:r>
              <a:rPr lang="en-US" dirty="0" smtClean="0"/>
              <a:t>32.8s </a:t>
            </a:r>
            <a:r>
              <a:rPr lang="en-US" dirty="0"/>
              <a:t>until </a:t>
            </a:r>
            <a:r>
              <a:rPr lang="en-US" dirty="0" smtClean="0"/>
              <a:t>it </a:t>
            </a:r>
            <a:r>
              <a:rPr lang="en-US" dirty="0"/>
              <a:t>finally lifts off the ground. Determine the distance traveled before takeoff.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048573"/>
            <a:ext cx="684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68" y="1518145"/>
            <a:ext cx="5712263" cy="4110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KNOWN?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airplane </a:t>
            </a:r>
            <a:r>
              <a:rPr lang="en-US" dirty="0">
                <a:solidFill>
                  <a:schemeClr val="accent6"/>
                </a:solidFill>
              </a:rPr>
              <a:t>accelerates</a:t>
            </a:r>
            <a:r>
              <a:rPr lang="en-US" dirty="0"/>
              <a:t> down a runway at </a:t>
            </a:r>
            <a:r>
              <a:rPr lang="en-US" dirty="0">
                <a:solidFill>
                  <a:schemeClr val="accent6"/>
                </a:solidFill>
              </a:rPr>
              <a:t>3.20 </a:t>
            </a:r>
            <a:r>
              <a:rPr lang="en-US" dirty="0" smtClean="0">
                <a:solidFill>
                  <a:schemeClr val="accent6"/>
                </a:solidFill>
              </a:rPr>
              <a:t>m/s^2 </a:t>
            </a:r>
            <a:r>
              <a:rPr lang="en-US" dirty="0"/>
              <a:t>for </a:t>
            </a:r>
            <a:r>
              <a:rPr lang="en-US" dirty="0" smtClean="0"/>
              <a:t>32.8s </a:t>
            </a:r>
            <a:r>
              <a:rPr lang="en-US" dirty="0"/>
              <a:t>until </a:t>
            </a:r>
            <a:r>
              <a:rPr lang="en-US" dirty="0" smtClean="0"/>
              <a:t>it </a:t>
            </a:r>
            <a:r>
              <a:rPr lang="en-US" dirty="0"/>
              <a:t>finally lifts off the ground. Determine the distance traveled before takeoff.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048573"/>
            <a:ext cx="684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KNOWN?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Acceleration</a:t>
            </a:r>
            <a:r>
              <a:rPr lang="en-US" sz="28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: </a:t>
            </a:r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3.2m/s²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airplane accelerates down a runway at 3.20 </a:t>
            </a:r>
            <a:r>
              <a:rPr lang="en-US" dirty="0" smtClean="0"/>
              <a:t>m/s^2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accent6"/>
                </a:solidFill>
              </a:rPr>
              <a:t>32.8s</a:t>
            </a:r>
            <a:r>
              <a:rPr lang="en-US" dirty="0" smtClean="0"/>
              <a:t> </a:t>
            </a:r>
            <a:r>
              <a:rPr lang="en-US" dirty="0"/>
              <a:t>until </a:t>
            </a:r>
            <a:r>
              <a:rPr lang="en-US" dirty="0" smtClean="0"/>
              <a:t>it </a:t>
            </a:r>
            <a:r>
              <a:rPr lang="en-US" dirty="0"/>
              <a:t>finally lifts off the ground. Determine the distance traveled before takeoff.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048573"/>
            <a:ext cx="684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 23: </a:t>
            </a:r>
            <a:r>
              <a:rPr lang="en-US" dirty="0" smtClean="0">
                <a:solidFill>
                  <a:schemeClr val="accent1"/>
                </a:solidFill>
              </a:rPr>
              <a:t>Weed-Out</a:t>
            </a:r>
            <a:r>
              <a:rPr lang="en-US" dirty="0" smtClean="0"/>
              <a:t> Course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KNOWN?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Acceleration: 3.2m/s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Time: 32.8s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UNKNOWN?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5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airplane accelerates down a runway at 3.20 </a:t>
            </a:r>
            <a:r>
              <a:rPr lang="en-US" dirty="0" smtClean="0"/>
              <a:t>m/s^2 </a:t>
            </a:r>
            <a:r>
              <a:rPr lang="en-US" dirty="0"/>
              <a:t>for </a:t>
            </a:r>
            <a:r>
              <a:rPr lang="en-US" dirty="0" smtClean="0"/>
              <a:t>32.8s </a:t>
            </a:r>
            <a:r>
              <a:rPr lang="en-US" dirty="0"/>
              <a:t>until </a:t>
            </a:r>
            <a:r>
              <a:rPr lang="en-US" dirty="0" smtClean="0"/>
              <a:t>it </a:t>
            </a:r>
            <a:r>
              <a:rPr lang="en-US" dirty="0"/>
              <a:t>finally lifts off the ground. </a:t>
            </a:r>
            <a:r>
              <a:rPr lang="en-US" dirty="0">
                <a:solidFill>
                  <a:schemeClr val="accent6"/>
                </a:solidFill>
              </a:rPr>
              <a:t>Determine the distance </a:t>
            </a:r>
            <a:r>
              <a:rPr lang="en-US" dirty="0"/>
              <a:t>traveled before takeoff.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048573"/>
            <a:ext cx="684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UNKNOWN?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60320" y="1875314"/>
            <a:ext cx="4023360" cy="40233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Distance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9782" y="3145718"/>
                <a:ext cx="4724435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+0.5∗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𝑡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3145718"/>
                <a:ext cx="4724435" cy="566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SOLVING THE PROBLEM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9782" y="1555538"/>
                <a:ext cx="4724435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+0.5∗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𝑡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1555538"/>
                <a:ext cx="4724435" cy="566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 = 0 m/s</a:t>
                </a:r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15094" r="-6443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9782" y="2841513"/>
                <a:ext cx="21355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2"/>
                        </a:solidFill>
                        <a:latin typeface="Cambria Math" charset="0"/>
                        <a:ea typeface="Futura Medium" charset="0"/>
                        <a:cs typeface="Futura Medium" charset="0"/>
                      </a:rPr>
                      <m:t>𝑡</m:t>
                    </m:r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 = 32.8s</a:t>
                </a:r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841513"/>
                <a:ext cx="213558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14151" r="-7407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782" y="3487844"/>
                <a:ext cx="2906437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a</m:t>
                      </m:r>
                      <m: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𝟑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.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𝟐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 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𝐦</m:t>
                      </m:r>
                      <m:r>
                        <a:rPr lang="en-US" sz="3600" b="1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/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b="1" i="0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𝐬</m:t>
                          </m:r>
                        </m:e>
                        <m:sup>
                          <m:r>
                            <a:rPr lang="en-US" sz="3600" b="1" i="0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3487844"/>
                <a:ext cx="2906437" cy="5665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7249" y="4424044"/>
                <a:ext cx="5581913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=0∗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+0.5∗3.2∗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32.8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9" y="4424044"/>
                <a:ext cx="5581913" cy="5665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7248" y="5208275"/>
                <a:ext cx="30442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=1077.44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m</m:t>
                      </m:r>
                    </m:oMath>
                  </m:oMathPara>
                </a14:m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8" y="5208275"/>
                <a:ext cx="304423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just solved a physics problem!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FOUR STEPS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57200" y="1302679"/>
            <a:ext cx="4114800" cy="251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Labeled Diagram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572000" y="3817281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Starting Equation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4572000" y="1302679"/>
            <a:ext cx="41148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457200" y="3813749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Unknown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to Software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Anyone Ever </a:t>
            </a:r>
            <a:r>
              <a:rPr lang="en-US" dirty="0" smtClean="0">
                <a:solidFill>
                  <a:schemeClr val="accent1"/>
                </a:solidFill>
              </a:rPr>
              <a:t>Anxious</a:t>
            </a:r>
            <a:r>
              <a:rPr lang="en-US" dirty="0" smtClean="0"/>
              <a:t> When Fixing Bugs?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SCENE?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14391"/>
            <a:ext cx="8229600" cy="349758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TPS Reports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3" y="1695226"/>
            <a:ext cx="7604234" cy="419025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TPS REPORTS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STANDUP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3" y="1695226"/>
            <a:ext cx="7604234" cy="41902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VOICE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6447"/>
            <a:ext cx="4038600" cy="267346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you still working on </a:t>
            </a:r>
            <a:r>
              <a:rPr lang="en-US" i="1" dirty="0" smtClean="0">
                <a:solidFill>
                  <a:schemeClr val="accent1"/>
                </a:solidFill>
              </a:rPr>
              <a:t>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NEGATIVE VOICE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taking you so </a:t>
            </a:r>
            <a:r>
              <a:rPr lang="en-US" u="sng" dirty="0" smtClean="0"/>
              <a:t>long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NEGATIVE VOICE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Isn’t it just ____ 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No? Just me?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958"/>
            <a:ext cx="8229600" cy="1070084"/>
          </a:xfrm>
        </p:spPr>
        <p:txBody>
          <a:bodyPr>
            <a:normAutofit/>
          </a:bodyPr>
          <a:lstStyle/>
          <a:p>
            <a:r>
              <a:rPr lang="en-US" dirty="0" smtClean="0"/>
              <a:t>Let the steps move the bug from </a:t>
            </a:r>
            <a:r>
              <a:rPr lang="en-US" dirty="0" smtClean="0">
                <a:solidFill>
                  <a:schemeClr val="accent2"/>
                </a:solidFill>
              </a:rPr>
              <a:t>impossible</a:t>
            </a:r>
            <a:r>
              <a:rPr lang="en-US" dirty="0" smtClean="0"/>
              <a:t>, to </a:t>
            </a:r>
            <a:r>
              <a:rPr lang="en-US" dirty="0" smtClean="0">
                <a:solidFill>
                  <a:schemeClr val="accent2"/>
                </a:solidFill>
              </a:rPr>
              <a:t>achievable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displaying the registration form, instead of showing “First Name” for the label, it shows “</a:t>
            </a:r>
            <a:r>
              <a:rPr lang="en-US" dirty="0" err="1" smtClean="0"/>
              <a:t>registration.firstName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450" y="2364581"/>
            <a:ext cx="4991100" cy="2997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KNOWN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274320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Should Show: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First Name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0400" y="1797268"/>
            <a:ext cx="2743200" cy="4023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Using Localized String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600" y="1797268"/>
            <a:ext cx="2743200" cy="40233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Is Showing: translation key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TEST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30851"/>
            <a:ext cx="8229600" cy="346466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UNKNOWN?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60320" y="1797268"/>
            <a:ext cx="4023360" cy="4023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Is the Value Specified?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Starting Location:</a:t>
            </a:r>
            <a:r>
              <a:rPr lang="en-US" dirty="0" smtClean="0"/>
              <a:t> Translations File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4950" y="1812131"/>
            <a:ext cx="6134100" cy="4102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002" y="1600200"/>
            <a:ext cx="5919996" cy="452596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150" y="2008981"/>
            <a:ext cx="5727700" cy="370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It’s Not That Simple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plane has a takeoff speed of 88.3 m/s and requires 1365 m to reach that speed. Determine the acceleration of the plane and the time required to reach this speed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8628" y="6048573"/>
            <a:ext cx="799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/Class/1DKin/U1L6d.cfm#q18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92" y="1836307"/>
            <a:ext cx="5460015" cy="3929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plane has a takeoff speed of </a:t>
            </a:r>
            <a:r>
              <a:rPr lang="en-US" dirty="0">
                <a:solidFill>
                  <a:schemeClr val="accent6"/>
                </a:solidFill>
              </a:rPr>
              <a:t>88.3 m/s </a:t>
            </a:r>
            <a:r>
              <a:rPr lang="en-US" dirty="0"/>
              <a:t>and requires </a:t>
            </a:r>
            <a:r>
              <a:rPr lang="en-US" dirty="0">
                <a:solidFill>
                  <a:schemeClr val="accent6"/>
                </a:solidFill>
              </a:rPr>
              <a:t>1365 m</a:t>
            </a:r>
            <a:r>
              <a:rPr lang="en-US" dirty="0"/>
              <a:t> to reach that speed. Determine the acceleration of the plane and the time required to reach this speed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8628" y="6048573"/>
            <a:ext cx="799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/Class/1DKin/U1L6d.cfm#q18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KNOWN?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Final Velocity: 88.3m/s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Distance: 1365m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2219"/>
            <a:ext cx="8229600" cy="33619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plane has a takeoff speed of 88.3 m/s and requires 1365 m to reach that speed. Determine the </a:t>
            </a:r>
            <a:r>
              <a:rPr lang="en-US" dirty="0">
                <a:solidFill>
                  <a:schemeClr val="accent6"/>
                </a:solidFill>
              </a:rPr>
              <a:t>acceleration</a:t>
            </a:r>
            <a:r>
              <a:rPr lang="en-US" dirty="0"/>
              <a:t> of the plane and the </a:t>
            </a:r>
            <a:r>
              <a:rPr lang="en-US" dirty="0">
                <a:solidFill>
                  <a:schemeClr val="accent6"/>
                </a:solidFill>
              </a:rPr>
              <a:t>time</a:t>
            </a:r>
            <a:r>
              <a:rPr lang="en-US" dirty="0"/>
              <a:t> required to reach this speed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8628" y="6048573"/>
            <a:ext cx="799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US" sz="1400" dirty="0" err="1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www.physicsclassroom.com</a:t>
            </a:r>
            <a:r>
              <a:rPr lang="en-US" sz="1400" dirty="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rPr>
              <a:t>/Class/1DKin/U1L6d.cfm#q18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UNKNOWN?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Acceleration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Time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9833" y="3092786"/>
                <a:ext cx="4124334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𝑓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+2 ∗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 ∗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</m:oMath>
                  </m:oMathPara>
                </a14:m>
                <a:endParaRPr lang="en-US" sz="3600" dirty="0"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833" y="3092786"/>
                <a:ext cx="4124334" cy="6724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 = 0 m/s</a:t>
                </a:r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15094" r="-6443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9782" y="2841513"/>
                <a:ext cx="2852640" cy="690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= 88.3m/s</a:t>
                </a:r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841513"/>
                <a:ext cx="2852640" cy="690702"/>
              </a:xfrm>
              <a:prstGeom prst="rect">
                <a:avLst/>
              </a:prstGeom>
              <a:blipFill rotWithShape="0">
                <a:blip r:embed="rId5"/>
                <a:stretch>
                  <a:fillRect t="-14159" r="-5342" b="-25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782" y="3487844"/>
                <a:ext cx="25455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d</m:t>
                      </m:r>
                      <m: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𝟏𝟑𝟔𝟓</m:t>
                      </m:r>
                      <m:r>
                        <a:rPr lang="en-US" sz="3600" b="1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𝒎</m:t>
                      </m:r>
                    </m:oMath>
                  </m:oMathPara>
                </a14:m>
                <a:endParaRPr lang="en-US" sz="3600" b="1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3487844"/>
                <a:ext cx="2545569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7249" y="4424044"/>
                <a:ext cx="2717090" cy="643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2"/>
                        </a:solidFill>
                        <a:latin typeface="Cambria Math" charset="0"/>
                        <a:ea typeface="Futura Medium" charset="0"/>
                        <a:cs typeface="Futura Medium" charset="0"/>
                      </a:rPr>
                      <m:t>= </m:t>
                    </m:r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Sup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𝑓</m:t>
                        </m:r>
                      </m:sub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/</a:t>
                </a:r>
                <a:r>
                  <a:rPr lang="en-US" sz="3600" dirty="0">
                    <a:solidFill>
                      <a:schemeClr val="bg1"/>
                    </a:solidFill>
                    <a:ea typeface="Futura Medium" charset="0"/>
                    <a:cs typeface="Futura Medium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charset="0"/>
                        <a:ea typeface="Futura Medium" charset="0"/>
                        <a:cs typeface="Futura Medium" charset="0"/>
                      </a:rPr>
                      <m:t>2∗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charset="0"/>
                        <a:ea typeface="Futura Medium" charset="0"/>
                        <a:cs typeface="Futura Medium" charset="0"/>
                      </a:rPr>
                      <m:t>𝑑</m:t>
                    </m:r>
                  </m:oMath>
                </a14:m>
                <a:endParaRPr lang="en-US" sz="3600" i="1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9" y="4424044"/>
                <a:ext cx="2717090" cy="643894"/>
              </a:xfrm>
              <a:prstGeom prst="rect">
                <a:avLst/>
              </a:prstGeom>
              <a:blipFill rotWithShape="0">
                <a:blip r:embed="rId7"/>
                <a:stretch>
                  <a:fillRect l="-10090" t="-1904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7248" y="5208275"/>
                <a:ext cx="26441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a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=2.8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𝑚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/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𝑠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8" y="5208275"/>
                <a:ext cx="2644185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07248" y="1645084"/>
                <a:ext cx="4222181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𝑓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SupPr>
                        <m:e>
                          <m:r>
                            <a:rPr lang="en-US" sz="36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+2 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 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𝑑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8" y="1645084"/>
                <a:ext cx="4222181" cy="6724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5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STARTING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NEXT</a:t>
            </a:r>
            <a:r>
              <a:rPr lang="en-US" dirty="0" smtClean="0"/>
              <a:t>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56970" y="3125744"/>
                <a:ext cx="3030060" cy="606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</m:oMath>
                  </m:oMathPara>
                </a14:m>
                <a:endParaRPr lang="en-US" sz="3600" dirty="0"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70" y="3125744"/>
                <a:ext cx="3030060" cy="6065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6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2"/>
                        </a:solidFill>
                        <a:latin typeface="Cambria Math" charset="0"/>
                      </a:rPr>
                      <m:t>t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 = </a:t>
                </a:r>
                <a:r>
                  <a:rPr lang="en-US" sz="3600" dirty="0" smtClean="0">
                    <a:solidFill>
                      <a:schemeClr val="bg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0 m/s</a:t>
                </a:r>
                <a:endParaRPr lang="en-US" sz="3600" dirty="0">
                  <a:solidFill>
                    <a:schemeClr val="bg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260003"/>
                <a:ext cx="23596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16038" r="-4897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9782" y="2841513"/>
                <a:ext cx="2730812" cy="690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chemeClr val="bg2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= </a:t>
                </a:r>
                <a:r>
                  <a:rPr lang="en-US" sz="3600" dirty="0" smtClean="0">
                    <a:solidFill>
                      <a:schemeClr val="bg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88.3m/s</a:t>
                </a:r>
                <a:endParaRPr lang="en-US" sz="3600" dirty="0">
                  <a:solidFill>
                    <a:schemeClr val="bg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2841513"/>
                <a:ext cx="2730812" cy="690702"/>
              </a:xfrm>
              <a:prstGeom prst="rect">
                <a:avLst/>
              </a:prstGeom>
              <a:blipFill rotWithShape="0">
                <a:blip r:embed="rId5"/>
                <a:stretch>
                  <a:fillRect t="-14159" r="-6250" b="-26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782" y="3487844"/>
                <a:ext cx="26441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a</m:t>
                      </m:r>
                      <m:r>
                        <a:rPr lang="en-US" sz="3600" b="0" i="0" smtClean="0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2.8</m:t>
                      </m:r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𝑚</m:t>
                      </m:r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/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𝑠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82" y="3487844"/>
                <a:ext cx="2644185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1733" y="4399387"/>
                <a:ext cx="1765612" cy="778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2"/>
                        </a:solidFill>
                        <a:latin typeface="Cambria Math" charset="0"/>
                        <a:ea typeface="Futura Medium" charset="0"/>
                        <a:cs typeface="Futura Medium" charset="0"/>
                      </a:rPr>
                      <m:t>= </m:t>
                    </m:r>
                    <m:f>
                      <m:fPr>
                        <m:ctrlPr>
                          <a:rPr lang="mr-IN" sz="3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Futura Medium" charset="0"/>
                                <a:cs typeface="Futura Medium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solidFill>
                              <a:schemeClr val="bg2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i="1" dirty="0">
                  <a:solidFill>
                    <a:schemeClr val="bg2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33" y="4399387"/>
                <a:ext cx="1765612" cy="778162"/>
              </a:xfrm>
              <a:prstGeom prst="rect">
                <a:avLst/>
              </a:prstGeom>
              <a:blipFill rotWithShape="0">
                <a:blip r:embed="rId7"/>
                <a:stretch>
                  <a:fillRect l="-15517" t="-6299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207248" y="5208275"/>
            <a:ext cx="17600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Cambria Math" charset="0"/>
                <a:ea typeface="Cambria Math" charset="0"/>
                <a:cs typeface="Cambria Math" charset="0"/>
              </a:rPr>
              <a:t>t = 30.9s</a:t>
            </a:r>
            <a:endParaRPr lang="en-US" sz="3600" dirty="0">
              <a:solidFill>
                <a:schemeClr val="bg2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7248" y="1653490"/>
                <a:ext cx="3030060" cy="606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48" y="1653490"/>
                <a:ext cx="3030060" cy="6065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" y="1797268"/>
                <a:ext cx="4023360" cy="40233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Acceleration: 2.86m/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s</m:t>
                        </m:r>
                      </m:e>
                      <m:sup>
                        <m:r>
                          <a:rPr lang="en-US" sz="2800" smtClean="0">
                            <a:solidFill>
                              <a:schemeClr val="bg1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97268"/>
                <a:ext cx="4023360" cy="4023360"/>
              </a:xfrm>
              <a:prstGeom prst="rect">
                <a:avLst/>
              </a:prstGeom>
              <a:blipFill rotWithShape="0">
                <a:blip r:embed="rId3"/>
                <a:stretch>
                  <a:fillRect l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Time: 30.9s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just solved </a:t>
            </a:r>
            <a:r>
              <a:rPr lang="en-US" dirty="0" smtClean="0">
                <a:solidFill>
                  <a:schemeClr val="accent6"/>
                </a:solidFill>
              </a:rPr>
              <a:t>another</a:t>
            </a:r>
            <a:r>
              <a:rPr lang="en-US" dirty="0" smtClean="0"/>
              <a:t> </a:t>
            </a:r>
            <a:r>
              <a:rPr lang="en-US" dirty="0" smtClean="0"/>
              <a:t>physics problem!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Bug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I’m on the import page for store 3, and click import, I’m seeing records for store 28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Bundle of Nerves was an </a:t>
            </a:r>
            <a:r>
              <a:rPr lang="en-US" dirty="0" smtClean="0">
                <a:solidFill>
                  <a:schemeClr val="accent1"/>
                </a:solidFill>
              </a:rPr>
              <a:t>Understatement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I’m on the </a:t>
            </a:r>
            <a:r>
              <a:rPr lang="en-US" dirty="0" smtClean="0">
                <a:solidFill>
                  <a:schemeClr val="accent6"/>
                </a:solidFill>
              </a:rPr>
              <a:t>import page for store 3</a:t>
            </a:r>
            <a:r>
              <a:rPr lang="en-US" dirty="0" smtClean="0"/>
              <a:t>, and click import, I’m </a:t>
            </a:r>
            <a:r>
              <a:rPr lang="en-US" dirty="0" smtClean="0">
                <a:solidFill>
                  <a:schemeClr val="accent6"/>
                </a:solidFill>
              </a:rPr>
              <a:t>seeing records for store 28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KNOWN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On Store 3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Seeing Store 28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UNKNOWN?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402336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What’s the Request?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3440" y="1797268"/>
            <a:ext cx="4023360" cy="40233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What’s the Response?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EQUATION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462" y="3167390"/>
            <a:ext cx="3555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Futura Medium" charset="0"/>
                <a:ea typeface="Futura Medium" charset="0"/>
                <a:cs typeface="Futura Medium" charset="0"/>
              </a:rPr>
              <a:t>Examine the Request</a:t>
            </a:r>
            <a:endParaRPr lang="en-US" sz="280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BODY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2479"/>
            <a:ext cx="8229600" cy="430140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995448" y="2406869"/>
            <a:ext cx="355775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02220" y="6008629"/>
            <a:ext cx="1161394" cy="525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KNOWN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274320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On Store 3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0400" y="1797268"/>
            <a:ext cx="2743200" cy="4023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Seeing Store 28</a:t>
            </a:r>
          </a:p>
        </p:txBody>
      </p:sp>
      <p:sp>
        <p:nvSpPr>
          <p:cNvPr id="7" name="Rectangle 6"/>
          <p:cNvSpPr/>
          <p:nvPr/>
        </p:nvSpPr>
        <p:spPr>
          <a:xfrm>
            <a:off x="5943600" y="1797268"/>
            <a:ext cx="2743200" cy="40233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Request Sends Id 3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35" y="1600200"/>
            <a:ext cx="7702530" cy="452596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78468" y="2424602"/>
            <a:ext cx="257504" cy="32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62704" y="2997417"/>
            <a:ext cx="257504" cy="32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73215" y="3596505"/>
            <a:ext cx="257504" cy="32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KNOWN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57200" y="1334726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On Store 3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572000" y="3834175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Returning ID 3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4572000" y="1327151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Seeing Store 28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457200" y="3834175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Requesting ID 3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753711" y="29323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3</a:t>
            </a:r>
            <a:endParaRPr lang="en-US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7378" y="37023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3</a:t>
            </a:r>
            <a:endParaRPr lang="en-US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Wait! There’s </a:t>
            </a:r>
            <a:r>
              <a:rPr lang="en-US" dirty="0" smtClean="0">
                <a:solidFill>
                  <a:schemeClr val="accent2"/>
                </a:solidFill>
              </a:rPr>
              <a:t>More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UNKNOWN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97268"/>
            <a:ext cx="2651760" cy="4023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What’s the Request?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46120" y="1812251"/>
            <a:ext cx="2651760" cy="40233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What’s the Response?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5040" y="1797268"/>
            <a:ext cx="2651760" cy="40233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Futura Medium" charset="0"/>
                <a:ea typeface="Futura Medium" charset="0"/>
                <a:cs typeface="Futura Medium" charset="0"/>
              </a:rPr>
              <a:t>How is the Response Used?</a:t>
            </a:r>
            <a:endParaRPr lang="en-US" sz="2800" dirty="0">
              <a:solidFill>
                <a:schemeClr val="accent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0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6353" y="1600200"/>
            <a:ext cx="6711293" cy="452596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</a:t>
            </a:r>
            <a:r>
              <a:rPr lang="en-US" dirty="0" smtClean="0">
                <a:solidFill>
                  <a:schemeClr val="accent1"/>
                </a:solidFill>
              </a:rPr>
              <a:t>Hard Code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You </a:t>
            </a:r>
            <a:r>
              <a:rPr lang="en-US" dirty="0" smtClean="0"/>
              <a:t>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Roman Numeral Math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Can’t Use </a:t>
            </a:r>
            <a:r>
              <a:rPr lang="en-US" dirty="0" smtClean="0">
                <a:solidFill>
                  <a:schemeClr val="accent1"/>
                </a:solidFill>
              </a:rPr>
              <a:t>Numbers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Code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Tips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Write</a:t>
            </a:r>
            <a:r>
              <a:rPr lang="en-US" dirty="0" smtClean="0"/>
              <a:t> It Out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YOUR KNOWNS &amp; UNKNOWNS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370"/>
            <a:ext cx="4038600" cy="3539622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00600" y="2764631"/>
            <a:ext cx="3733800" cy="2197100"/>
          </a:xfrm>
          <a:prstGeom prst="rect">
            <a:avLst/>
          </a:prstGeom>
        </p:spPr>
      </p:pic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WON’T GET AWAY WITH THAT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Middle School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6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College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0400" y="1797268"/>
            <a:ext cx="27432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High School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5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 QUESTIONS TO CREATE A </a:t>
            </a:r>
            <a:r>
              <a:rPr lang="en-US" dirty="0" smtClean="0">
                <a:solidFill>
                  <a:schemeClr val="accent1"/>
                </a:solidFill>
              </a:rPr>
              <a:t>HYPOTHESIS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OF TOO MUCH DATA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1977231"/>
            <a:ext cx="7366000" cy="37719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tl;dr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492" y="157163"/>
            <a:ext cx="7821016" cy="5969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is </a:t>
            </a:r>
            <a:r>
              <a:rPr lang="en-US" dirty="0" smtClean="0">
                <a:solidFill>
                  <a:schemeClr val="accent1"/>
                </a:solidFill>
              </a:rPr>
              <a:t>ONE</a:t>
            </a:r>
            <a:r>
              <a:rPr lang="en-US" dirty="0" smtClean="0"/>
              <a:t> Time This Should Happen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 DOUBT, FOLLOW THE STEPS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457200" y="1302679"/>
            <a:ext cx="4114800" cy="251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Labeled Diagram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572000" y="3817281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Starting Equation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4572000" y="1302679"/>
            <a:ext cx="41148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457200" y="3813749"/>
            <a:ext cx="4114800" cy="2514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What’s Unknown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958"/>
            <a:ext cx="8229600" cy="1070084"/>
          </a:xfrm>
        </p:spPr>
        <p:txBody>
          <a:bodyPr>
            <a:normAutofit/>
          </a:bodyPr>
          <a:lstStyle/>
          <a:p>
            <a:r>
              <a:rPr lang="en-US" dirty="0" smtClean="0"/>
              <a:t>The steps will move the bug from </a:t>
            </a:r>
            <a:r>
              <a:rPr lang="en-US" dirty="0" smtClean="0">
                <a:solidFill>
                  <a:schemeClr val="accent2"/>
                </a:solidFill>
              </a:rPr>
              <a:t>impossible</a:t>
            </a:r>
            <a:r>
              <a:rPr lang="en-US" dirty="0" smtClean="0"/>
              <a:t>, to </a:t>
            </a:r>
            <a:r>
              <a:rPr lang="en-US" dirty="0" smtClean="0">
                <a:solidFill>
                  <a:schemeClr val="accent2"/>
                </a:solidFill>
              </a:rPr>
              <a:t>achievable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Wait! There’s </a:t>
            </a:r>
            <a:r>
              <a:rPr lang="en-US" dirty="0" smtClean="0">
                <a:solidFill>
                  <a:schemeClr val="accent2"/>
                </a:solidFill>
              </a:rPr>
              <a:t>More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#DebuggingPhysics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Nate Taylor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Blue 1">
      <a:dk1>
        <a:srgbClr val="000000"/>
      </a:dk1>
      <a:lt1>
        <a:srgbClr val="FFFFFF"/>
      </a:lt1>
      <a:dk2>
        <a:srgbClr val="58595B"/>
      </a:dk2>
      <a:lt2>
        <a:srgbClr val="F1F2F2"/>
      </a:lt2>
      <a:accent1>
        <a:srgbClr val="0D47A1"/>
      </a:accent1>
      <a:accent2>
        <a:srgbClr val="1976D2"/>
      </a:accent2>
      <a:accent3>
        <a:srgbClr val="2096F3"/>
      </a:accent3>
      <a:accent4>
        <a:srgbClr val="64B5F6"/>
      </a:accent4>
      <a:accent5>
        <a:srgbClr val="BBDEFB"/>
      </a:accent5>
      <a:accent6>
        <a:srgbClr val="FFEB3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eTaylor" id="{99DE3546-1A49-9848-8C77-5DD3BF997249}" vid="{6AC09486-6EED-A24A-8974-EB82BE9E8E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NateTaylor</Template>
  <TotalTime>13330</TotalTime>
  <Words>1806</Words>
  <Application>Microsoft Macintosh PowerPoint</Application>
  <PresentationFormat>On-screen Show (4:3)</PresentationFormat>
  <Paragraphs>509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Calibri</vt:lpstr>
      <vt:lpstr>Cambria Math</vt:lpstr>
      <vt:lpstr>Futura</vt:lpstr>
      <vt:lpstr>Futura Hv BT</vt:lpstr>
      <vt:lpstr>Futura Medium</vt:lpstr>
      <vt:lpstr>Arial</vt:lpstr>
      <vt:lpstr>Office Theme</vt:lpstr>
      <vt:lpstr>  EVERYTHING I NEED TO KNOW ABOUT DEBUGGING I LEARNED IN ELEMENTARY PHYSICS</vt:lpstr>
      <vt:lpstr>PHYS 23: Weed-Out Course</vt:lpstr>
      <vt:lpstr>WHAT’S WRONG WITH THIS SCENE?</vt:lpstr>
      <vt:lpstr>FIRST TEST</vt:lpstr>
      <vt:lpstr>GRADERS</vt:lpstr>
      <vt:lpstr>Bundle of Nerves was an Understatement</vt:lpstr>
      <vt:lpstr>But Wait! There’s More</vt:lpstr>
      <vt:lpstr>YOU WON’T GET AWAY WITH THAT IN…</vt:lpstr>
      <vt:lpstr>But Wait! There’s More</vt:lpstr>
      <vt:lpstr>WHAT IT LOOKED LIKE</vt:lpstr>
      <vt:lpstr>WHAT IT FELT LIKE</vt:lpstr>
      <vt:lpstr>FOUR STEPS</vt:lpstr>
      <vt:lpstr>The steps moved the problem from impossible, to achievable</vt:lpstr>
      <vt:lpstr>An airplane accelerates down a runway at 3.20 m/s^2 for 32.8s until it finally lifts off the ground. Determine the distance traveled before takeoff.</vt:lpstr>
      <vt:lpstr>DRAW A PICTURE</vt:lpstr>
      <vt:lpstr>WHAT’S KNOWN?</vt:lpstr>
      <vt:lpstr>An airplane accelerates down a runway at 3.20 m/s^2 for 32.8s until it finally lifts off the ground. Determine the distance traveled before takeoff.</vt:lpstr>
      <vt:lpstr>WHAT’S KNOWN?</vt:lpstr>
      <vt:lpstr>An airplane accelerates down a runway at 3.20 m/s^2 for 32.8s until it finally lifts off the ground. Determine the distance traveled before takeoff.</vt:lpstr>
      <vt:lpstr>WHAT’S KNOWN?</vt:lpstr>
      <vt:lpstr>WHAT’S UNKNOWN?</vt:lpstr>
      <vt:lpstr>An airplane accelerates down a runway at 3.20 m/s^2 for 32.8s until it finally lifts off the ground. Determine the distance traveled before takeoff.</vt:lpstr>
      <vt:lpstr>WHAT’S UNKNOWN?</vt:lpstr>
      <vt:lpstr>STARTING EQUATION</vt:lpstr>
      <vt:lpstr>SOLVING THE PROBLEM</vt:lpstr>
      <vt:lpstr>You just solved a physics problem!</vt:lpstr>
      <vt:lpstr>FOUR STEPS</vt:lpstr>
      <vt:lpstr>Applying to Software</vt:lpstr>
      <vt:lpstr>Anyone Ever Anxious When Fixing Bugs?</vt:lpstr>
      <vt:lpstr>TPS Reports</vt:lpstr>
      <vt:lpstr>TPS REPORTS STANDUP</vt:lpstr>
      <vt:lpstr>NEGATIVE VOICE</vt:lpstr>
      <vt:lpstr>ANOTHER NEGATIVE VOICE</vt:lpstr>
      <vt:lpstr>YET ANOTHER NEGATIVE VOICE</vt:lpstr>
      <vt:lpstr>No? Just me?</vt:lpstr>
      <vt:lpstr>Let the steps move the bug from impossible, to achievable</vt:lpstr>
      <vt:lpstr>When displaying the registration form, instead of showing “First Name” for the label, it shows “registration.firstName”</vt:lpstr>
      <vt:lpstr>DRAW A PICTURE</vt:lpstr>
      <vt:lpstr>WHAT IS KNOWN</vt:lpstr>
      <vt:lpstr>WHAT’S UNKNOWN?</vt:lpstr>
      <vt:lpstr>Starting Location: Translations File</vt:lpstr>
      <vt:lpstr>PROBLEM</vt:lpstr>
      <vt:lpstr>SOLUTION</vt:lpstr>
      <vt:lpstr>PROBLEM SOLVED</vt:lpstr>
      <vt:lpstr>Sometimes It’s Not That Simple</vt:lpstr>
      <vt:lpstr>A plane has a takeoff speed of 88.3 m/s and requires 1365 m to reach that speed. Determine the acceleration of the plane and the time required to reach this speed.</vt:lpstr>
      <vt:lpstr>DRAW A PICTURE</vt:lpstr>
      <vt:lpstr>A plane has a takeoff speed of 88.3 m/s and requires 1365 m to reach that speed. Determine the acceleration of the plane and the time required to reach this speed.</vt:lpstr>
      <vt:lpstr>WHAT’S KNOWN?</vt:lpstr>
      <vt:lpstr>A plane has a takeoff speed of 88.3 m/s and requires 1365 m to reach that speed. Determine the acceleration of the plane and the time required to reach this speed.</vt:lpstr>
      <vt:lpstr>WHAT’S UNKNOWN?</vt:lpstr>
      <vt:lpstr>STARTING EQUATION</vt:lpstr>
      <vt:lpstr>SOLVING FOR a</vt:lpstr>
      <vt:lpstr>STARTING NEXT EQUATION</vt:lpstr>
      <vt:lpstr>SOLVING FOR t</vt:lpstr>
      <vt:lpstr>ANSWER</vt:lpstr>
      <vt:lpstr>You just solved another physics problem!</vt:lpstr>
      <vt:lpstr>More Complicated Bug</vt:lpstr>
      <vt:lpstr>When I’m on the import page for store 3, and click import, I’m seeing records for store 28</vt:lpstr>
      <vt:lpstr>DRAW A PICTURE</vt:lpstr>
      <vt:lpstr>When I’m on the import page for store 3, and click import, I’m seeing records for store 28</vt:lpstr>
      <vt:lpstr>WHAT’S KNOWN</vt:lpstr>
      <vt:lpstr>WHAT’S UNKNOWN?</vt:lpstr>
      <vt:lpstr>STARTING EQUATION</vt:lpstr>
      <vt:lpstr>REQUEST BODY</vt:lpstr>
      <vt:lpstr>A NEW KNOWN</vt:lpstr>
      <vt:lpstr>RESPONSE</vt:lpstr>
      <vt:lpstr>YET ANOTHER KNOWN</vt:lpstr>
      <vt:lpstr>UPDATE PICTURE</vt:lpstr>
      <vt:lpstr>A NEW UNKNOWN</vt:lpstr>
      <vt:lpstr>PowerPoint Presentation</vt:lpstr>
      <vt:lpstr>Don’t Hard Code Results</vt:lpstr>
      <vt:lpstr>You Try</vt:lpstr>
      <vt:lpstr>Roman Numeral Math</vt:lpstr>
      <vt:lpstr>Can’t Use Numbers</vt:lpstr>
      <vt:lpstr>To the Code</vt:lpstr>
      <vt:lpstr>Additional Tips</vt:lpstr>
      <vt:lpstr>Write It Out</vt:lpstr>
      <vt:lpstr>VERIFY YOUR KNOWNS &amp; UNKNOWNS</vt:lpstr>
      <vt:lpstr>ASK QUESTIONS TO CREATE A HYPOTHESIS</vt:lpstr>
      <vt:lpstr>BEWARE OF TOO MUCH DATA</vt:lpstr>
      <vt:lpstr>tl;dr</vt:lpstr>
      <vt:lpstr>PowerPoint Presentation</vt:lpstr>
      <vt:lpstr>There is ONE Time This Should Happen</vt:lpstr>
      <vt:lpstr>WHEN IN DOUBT, FOLLOW THE STEPS</vt:lpstr>
      <vt:lpstr>The steps will move the bug from impossible, to achievable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I NEED TO KNOW ABOUT DEBUGGING I LEARNED IN ELEMENTARY PHYSICS</dc:title>
  <dc:creator>Nathan Taylor</dc:creator>
  <cp:lastModifiedBy>Nathan Taylor</cp:lastModifiedBy>
  <cp:revision>51</cp:revision>
  <dcterms:created xsi:type="dcterms:W3CDTF">2017-05-10T00:31:18Z</dcterms:created>
  <dcterms:modified xsi:type="dcterms:W3CDTF">2017-06-08T15:22:19Z</dcterms:modified>
</cp:coreProperties>
</file>